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8288000" cy="10287000"/>
  <p:notesSz cx="6858000" cy="9144000"/>
  <p:embeddedFontLst>
    <p:embeddedFont>
      <p:font typeface="Raleway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Raleway Bold" panose="020B0604020202020204" charset="0"/>
      <p:regular r:id="rId12"/>
    </p:embeddedFont>
    <p:embeddedFont>
      <p:font typeface="Ubuntu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1775" y="2664001"/>
            <a:ext cx="13132937" cy="1648117"/>
            <a:chOff x="0" y="0"/>
            <a:chExt cx="4818293" cy="6046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8293" cy="604671"/>
            </a:xfrm>
            <a:custGeom>
              <a:avLst/>
              <a:gdLst/>
              <a:ahLst/>
              <a:cxnLst/>
              <a:rect l="l" t="t" r="r" b="b"/>
              <a:pathLst>
                <a:path w="4818293" h="604671">
                  <a:moveTo>
                    <a:pt x="0" y="0"/>
                  </a:moveTo>
                  <a:lnTo>
                    <a:pt x="4818293" y="0"/>
                  </a:lnTo>
                  <a:lnTo>
                    <a:pt x="481829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34688" y="2664001"/>
            <a:ext cx="274269" cy="1648117"/>
            <a:chOff x="0" y="0"/>
            <a:chExt cx="335966" cy="20188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99125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956576" y="2839667"/>
            <a:ext cx="13416401" cy="1130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93"/>
              </a:lnSpc>
            </a:pPr>
            <a:r>
              <a:rPr lang="en-US" sz="6495">
                <a:solidFill>
                  <a:srgbClr val="991258"/>
                </a:solidFill>
                <a:latin typeface="Ubuntu Bold"/>
              </a:rPr>
              <a:t>OFFICIAL REVISION BUNDLE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34688" y="4858021"/>
            <a:ext cx="15593565" cy="289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FFFFFF"/>
                </a:solidFill>
                <a:latin typeface="Raleway"/>
              </a:rPr>
              <a:t>The official MRCOG revision bundle provides a </a:t>
            </a:r>
            <a:r>
              <a:rPr lang="en-US" sz="5500">
                <a:solidFill>
                  <a:srgbClr val="FFFFFF"/>
                </a:solidFill>
                <a:latin typeface="Raleway Bold"/>
              </a:rPr>
              <a:t>cost-effective and flexible</a:t>
            </a:r>
            <a:r>
              <a:rPr lang="en-US" sz="5500">
                <a:solidFill>
                  <a:srgbClr val="FFFFFF"/>
                </a:solidFill>
                <a:latin typeface="Raleway"/>
              </a:rPr>
              <a:t> approach to your learning</a:t>
            </a:r>
          </a:p>
        </p:txBody>
      </p:sp>
      <p:grpSp>
        <p:nvGrpSpPr>
          <p:cNvPr id="8" name="Group 8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14" name="Freeform 14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1775" y="2664001"/>
            <a:ext cx="13132937" cy="1648117"/>
            <a:chOff x="0" y="0"/>
            <a:chExt cx="4818293" cy="6046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8293" cy="604671"/>
            </a:xfrm>
            <a:custGeom>
              <a:avLst/>
              <a:gdLst/>
              <a:ahLst/>
              <a:cxnLst/>
              <a:rect l="l" t="t" r="r" b="b"/>
              <a:pathLst>
                <a:path w="4818293" h="604671">
                  <a:moveTo>
                    <a:pt x="0" y="0"/>
                  </a:moveTo>
                  <a:lnTo>
                    <a:pt x="4818293" y="0"/>
                  </a:lnTo>
                  <a:lnTo>
                    <a:pt x="481829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34688" y="2664001"/>
            <a:ext cx="274269" cy="1648117"/>
            <a:chOff x="0" y="0"/>
            <a:chExt cx="335966" cy="20188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99125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956576" y="2839667"/>
            <a:ext cx="13416401" cy="1130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93"/>
              </a:lnSpc>
            </a:pPr>
            <a:r>
              <a:rPr lang="en-US" sz="6495">
                <a:solidFill>
                  <a:srgbClr val="991258"/>
                </a:solidFill>
                <a:latin typeface="Ubuntu Bold"/>
              </a:rPr>
              <a:t>BECOME AN RCOG ASSOCIATE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34688" y="4858021"/>
            <a:ext cx="15593565" cy="289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FFFFFF"/>
                </a:solidFill>
                <a:latin typeface="Raleway"/>
              </a:rPr>
              <a:t>Unlock access to a </a:t>
            </a:r>
            <a:r>
              <a:rPr lang="en-US" sz="5500">
                <a:solidFill>
                  <a:srgbClr val="FFFFFF"/>
                </a:solidFill>
                <a:latin typeface="Raleway Bold"/>
              </a:rPr>
              <a:t>comprehensive range of revision resources</a:t>
            </a:r>
            <a:r>
              <a:rPr lang="en-US" sz="5500">
                <a:solidFill>
                  <a:srgbClr val="FFFFFF"/>
                </a:solidFill>
                <a:latin typeface="Raleway"/>
              </a:rPr>
              <a:t> designed to support you throughout your MRCOG journey</a:t>
            </a:r>
          </a:p>
        </p:txBody>
      </p:sp>
      <p:grpSp>
        <p:nvGrpSpPr>
          <p:cNvPr id="8" name="Group 8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14" name="Freeform 14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76845"/>
            <a:ext cx="18288000" cy="9310155"/>
          </a:xfrm>
          <a:custGeom>
            <a:avLst/>
            <a:gdLst/>
            <a:ahLst/>
            <a:cxnLst/>
            <a:rect l="l" t="t" r="r" b="b"/>
            <a:pathLst>
              <a:path w="18288000" h="9310155">
                <a:moveTo>
                  <a:pt x="0" y="0"/>
                </a:moveTo>
                <a:lnTo>
                  <a:pt x="18288000" y="0"/>
                </a:lnTo>
                <a:lnTo>
                  <a:pt x="18288000" y="9310155"/>
                </a:lnTo>
                <a:lnTo>
                  <a:pt x="0" y="93101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8" t="-15650" b="-15650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9" name="Freeform 9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243921" y="5143500"/>
            <a:ext cx="9033030" cy="4761815"/>
            <a:chOff x="0" y="0"/>
            <a:chExt cx="4036984" cy="21281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036983" cy="2128120"/>
            </a:xfrm>
            <a:custGeom>
              <a:avLst/>
              <a:gdLst/>
              <a:ahLst/>
              <a:cxnLst/>
              <a:rect l="l" t="t" r="r" b="b"/>
              <a:pathLst>
                <a:path w="4036983" h="2128120">
                  <a:moveTo>
                    <a:pt x="0" y="0"/>
                  </a:moveTo>
                  <a:lnTo>
                    <a:pt x="4036983" y="0"/>
                  </a:lnTo>
                  <a:lnTo>
                    <a:pt x="4036983" y="2128120"/>
                  </a:lnTo>
                  <a:lnTo>
                    <a:pt x="0" y="2128120"/>
                  </a:lnTo>
                  <a:close/>
                </a:path>
              </a:pathLst>
            </a:custGeom>
            <a:solidFill>
              <a:srgbClr val="00174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15233" tIns="15233" rIns="15233" bIns="15233" rtlCol="0" anchor="ctr"/>
            <a:lstStyle/>
            <a:p>
              <a:pPr algn="ctr">
                <a:lnSpc>
                  <a:spcPts val="797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34238" y="8400681"/>
            <a:ext cx="6445597" cy="909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  <a:spcBef>
                <a:spcPct val="0"/>
              </a:spcBef>
            </a:pPr>
            <a:r>
              <a:rPr lang="en-US" sz="5500" dirty="0" smtClean="0">
                <a:solidFill>
                  <a:srgbClr val="FFFFFF"/>
                </a:solidFill>
                <a:latin typeface="Raleway"/>
              </a:rPr>
              <a:t>4-6</a:t>
            </a:r>
            <a:r>
              <a:rPr lang="en-US" sz="5500" dirty="0" smtClean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5500">
                <a:solidFill>
                  <a:srgbClr val="FFFFFF"/>
                </a:solidFill>
                <a:latin typeface="Raleway"/>
              </a:rPr>
              <a:t>December </a:t>
            </a:r>
            <a:r>
              <a:rPr lang="en-US" sz="5500" smtClean="0">
                <a:solidFill>
                  <a:srgbClr val="FFFFFF"/>
                </a:solidFill>
                <a:latin typeface="Raleway"/>
              </a:rPr>
              <a:t>2024</a:t>
            </a:r>
            <a:endParaRPr lang="en-US" sz="5500" dirty="0">
              <a:solidFill>
                <a:srgbClr val="FFFFFF"/>
              </a:solidFill>
              <a:latin typeface="Raleway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34238" y="5864491"/>
            <a:ext cx="7782474" cy="2660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55"/>
              </a:lnSpc>
            </a:pPr>
            <a:r>
              <a:rPr lang="en-US" sz="6500">
                <a:solidFill>
                  <a:srgbClr val="FFFFFF"/>
                </a:solidFill>
                <a:latin typeface="Raleway Bold"/>
              </a:rPr>
              <a:t>Official MRCOG Part 1 Online Revision Course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132818"/>
            <a:ext cx="20381974" cy="9315379"/>
          </a:xfrm>
          <a:custGeom>
            <a:avLst/>
            <a:gdLst/>
            <a:ahLst/>
            <a:cxnLst/>
            <a:rect l="l" t="t" r="r" b="b"/>
            <a:pathLst>
              <a:path w="20381974" h="9315379">
                <a:moveTo>
                  <a:pt x="0" y="0"/>
                </a:moveTo>
                <a:lnTo>
                  <a:pt x="20381974" y="0"/>
                </a:lnTo>
                <a:lnTo>
                  <a:pt x="20381974" y="9315379"/>
                </a:lnTo>
                <a:lnTo>
                  <a:pt x="0" y="93153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496" b="-35369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9" name="Freeform 9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243921" y="5143500"/>
            <a:ext cx="9033030" cy="4761815"/>
            <a:chOff x="0" y="0"/>
            <a:chExt cx="4036984" cy="21281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036983" cy="2128120"/>
            </a:xfrm>
            <a:custGeom>
              <a:avLst/>
              <a:gdLst/>
              <a:ahLst/>
              <a:cxnLst/>
              <a:rect l="l" t="t" r="r" b="b"/>
              <a:pathLst>
                <a:path w="4036983" h="2128120">
                  <a:moveTo>
                    <a:pt x="0" y="0"/>
                  </a:moveTo>
                  <a:lnTo>
                    <a:pt x="4036983" y="0"/>
                  </a:lnTo>
                  <a:lnTo>
                    <a:pt x="4036983" y="2128120"/>
                  </a:lnTo>
                  <a:lnTo>
                    <a:pt x="0" y="2128120"/>
                  </a:lnTo>
                  <a:close/>
                </a:path>
              </a:pathLst>
            </a:custGeom>
            <a:solidFill>
              <a:srgbClr val="00174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15233" tIns="15233" rIns="15233" bIns="15233" rtlCol="0" anchor="ctr"/>
            <a:lstStyle/>
            <a:p>
              <a:pPr algn="ctr">
                <a:lnSpc>
                  <a:spcPts val="797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26092" y="8452547"/>
            <a:ext cx="7174111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  <a:spcBef>
                <a:spcPct val="0"/>
              </a:spcBef>
            </a:pPr>
            <a:r>
              <a:rPr lang="en-US" sz="5499" dirty="0" smtClean="0">
                <a:solidFill>
                  <a:srgbClr val="FFFFFF"/>
                </a:solidFill>
                <a:latin typeface="Raleway"/>
              </a:rPr>
              <a:t>23-24 </a:t>
            </a:r>
            <a:r>
              <a:rPr lang="en-US" sz="5499" dirty="0">
                <a:solidFill>
                  <a:srgbClr val="FFFFFF"/>
                </a:solidFill>
                <a:latin typeface="Raleway"/>
              </a:rPr>
              <a:t>November </a:t>
            </a:r>
            <a:r>
              <a:rPr lang="en-US" sz="5499" dirty="0" smtClean="0">
                <a:solidFill>
                  <a:srgbClr val="FFFFFF"/>
                </a:solidFill>
                <a:latin typeface="Raleway"/>
              </a:rPr>
              <a:t>2024</a:t>
            </a:r>
            <a:endParaRPr lang="en-US" sz="5499" dirty="0">
              <a:solidFill>
                <a:srgbClr val="FFFFFF"/>
              </a:solidFill>
              <a:latin typeface="Raleway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26092" y="5726317"/>
            <a:ext cx="7869261" cy="2660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55"/>
              </a:lnSpc>
            </a:pPr>
            <a:r>
              <a:rPr lang="en-US" sz="6500">
                <a:solidFill>
                  <a:srgbClr val="FFFFFF"/>
                </a:solidFill>
                <a:latin typeface="Raleway Bold"/>
              </a:rPr>
              <a:t>Official MRCOG Part 2 Online Revision Course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8" name="Freeform 8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3029727" y="4715578"/>
            <a:ext cx="11814985" cy="1160897"/>
            <a:chOff x="0" y="0"/>
            <a:chExt cx="3272231" cy="32151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72231" cy="321517"/>
            </a:xfrm>
            <a:custGeom>
              <a:avLst/>
              <a:gdLst/>
              <a:ahLst/>
              <a:cxnLst/>
              <a:rect l="l" t="t" r="r" b="b"/>
              <a:pathLst>
                <a:path w="3272231" h="321517">
                  <a:moveTo>
                    <a:pt x="0" y="0"/>
                  </a:moveTo>
                  <a:lnTo>
                    <a:pt x="3272231" y="0"/>
                  </a:lnTo>
                  <a:lnTo>
                    <a:pt x="3272231" y="321517"/>
                  </a:lnTo>
                  <a:lnTo>
                    <a:pt x="0" y="32151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7013" tIns="27013" rIns="27013" bIns="27013" rtlCol="0" anchor="ctr"/>
            <a:lstStyle/>
            <a:p>
              <a:pPr algn="ctr">
                <a:lnSpc>
                  <a:spcPts val="127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549008" y="4715578"/>
            <a:ext cx="1295704" cy="1160897"/>
            <a:chOff x="0" y="0"/>
            <a:chExt cx="358853" cy="32151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58853" cy="321517"/>
            </a:xfrm>
            <a:custGeom>
              <a:avLst/>
              <a:gdLst/>
              <a:ahLst/>
              <a:cxnLst/>
              <a:rect l="l" t="t" r="r" b="b"/>
              <a:pathLst>
                <a:path w="358853" h="321517">
                  <a:moveTo>
                    <a:pt x="0" y="0"/>
                  </a:moveTo>
                  <a:lnTo>
                    <a:pt x="358853" y="0"/>
                  </a:lnTo>
                  <a:lnTo>
                    <a:pt x="358853" y="321517"/>
                  </a:lnTo>
                  <a:lnTo>
                    <a:pt x="0" y="321517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7013" tIns="27013" rIns="27013" bIns="27013" rtlCol="0" anchor="ctr"/>
            <a:lstStyle/>
            <a:p>
              <a:pPr algn="ctr">
                <a:lnSpc>
                  <a:spcPts val="1275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786926" y="4886092"/>
            <a:ext cx="819868" cy="819868"/>
          </a:xfrm>
          <a:custGeom>
            <a:avLst/>
            <a:gdLst/>
            <a:ahLst/>
            <a:cxnLst/>
            <a:rect l="l" t="t" r="r" b="b"/>
            <a:pathLst>
              <a:path w="819868" h="819868">
                <a:moveTo>
                  <a:pt x="0" y="0"/>
                </a:moveTo>
                <a:lnTo>
                  <a:pt x="819868" y="0"/>
                </a:lnTo>
                <a:lnTo>
                  <a:pt x="819868" y="819868"/>
                </a:lnTo>
                <a:lnTo>
                  <a:pt x="0" y="8198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256366" y="4875760"/>
            <a:ext cx="10143073" cy="754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71"/>
              </a:lnSpc>
            </a:pPr>
            <a:r>
              <a:rPr lang="en-US" sz="4408">
                <a:solidFill>
                  <a:srgbClr val="112D67"/>
                </a:solidFill>
                <a:latin typeface="Raleway"/>
              </a:rPr>
              <a:t>Find out more at </a:t>
            </a:r>
            <a:r>
              <a:rPr lang="en-US" sz="4408">
                <a:solidFill>
                  <a:srgbClr val="991258"/>
                </a:solidFill>
                <a:latin typeface="Raleway Bold"/>
              </a:rPr>
              <a:t>rcog.org.uk/MRCOG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Custom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Raleway</vt:lpstr>
      <vt:lpstr>Calibri</vt:lpstr>
      <vt:lpstr>Raleway Bold</vt:lpstr>
      <vt:lpstr>Ubuntu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TOOLKIT: PRESENTATION</dc:title>
  <dc:creator>Jasmine Taylor</dc:creator>
  <cp:lastModifiedBy>Jasmine Taylor</cp:lastModifiedBy>
  <cp:revision>2</cp:revision>
  <dcterms:created xsi:type="dcterms:W3CDTF">2006-08-16T00:00:00Z</dcterms:created>
  <dcterms:modified xsi:type="dcterms:W3CDTF">2024-08-16T10:34:33Z</dcterms:modified>
  <dc:identifier>DAFtwUs8RGw</dc:identifier>
</cp:coreProperties>
</file>