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Ubuntu Bold" panose="020B0604020202020204" charset="0"/>
      <p:regular r:id="rId33"/>
    </p:embeddedFont>
    <p:embeddedFont>
      <p:font typeface="Raleway" panose="020B0604020202020204" charset="0"/>
      <p:regular r:id="rId34"/>
    </p:embeddedFont>
    <p:embeddedFont>
      <p:font typeface="Raleway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216" y="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390973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390973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57838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UPCOMING MRCOG DATES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227832" y="8100241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2"/>
                </a:lnTo>
                <a:lnTo>
                  <a:pt x="0" y="1898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34688" y="4451862"/>
            <a:ext cx="14540966" cy="364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4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Booking opens</a:t>
            </a:r>
            <a:r>
              <a:rPr lang="en-US" sz="4100" dirty="0">
                <a:solidFill>
                  <a:srgbClr val="FFFFFF"/>
                </a:solidFill>
                <a:latin typeface="Raleway"/>
              </a:rPr>
              <a:t>: Tuesday </a:t>
            </a:r>
            <a:r>
              <a:rPr lang="en-US" sz="4100" dirty="0" smtClean="0">
                <a:solidFill>
                  <a:srgbClr val="FFFFFF"/>
                </a:solidFill>
                <a:latin typeface="Raleway"/>
              </a:rPr>
              <a:t>29 October 2024</a:t>
            </a:r>
            <a:endParaRPr lang="en-US" sz="4100" dirty="0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7134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Booking closes: </a:t>
            </a:r>
            <a:r>
              <a:rPr lang="en-US" sz="4100" dirty="0">
                <a:solidFill>
                  <a:srgbClr val="FFFFFF"/>
                </a:solidFill>
                <a:latin typeface="Raleway"/>
              </a:rPr>
              <a:t>Thursday </a:t>
            </a:r>
            <a:r>
              <a:rPr lang="en-US" sz="4100" dirty="0" smtClean="0">
                <a:solidFill>
                  <a:srgbClr val="FFFFFF"/>
                </a:solidFill>
                <a:latin typeface="Raleway"/>
              </a:rPr>
              <a:t>17 December 2024</a:t>
            </a:r>
            <a:endParaRPr lang="en-US" sz="4100" dirty="0">
              <a:solidFill>
                <a:srgbClr val="FFFFFF"/>
              </a:solidFill>
              <a:latin typeface="Raleway"/>
            </a:endParaRPr>
          </a:p>
          <a:p>
            <a:pPr>
              <a:lnSpc>
                <a:spcPts val="7134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MRCOG Part 1 exam:  </a:t>
            </a:r>
            <a:r>
              <a:rPr lang="en-US" sz="4100" dirty="0">
                <a:solidFill>
                  <a:srgbClr val="FFFFFF"/>
                </a:solidFill>
                <a:latin typeface="Raleway"/>
              </a:rPr>
              <a:t>Tuesday </a:t>
            </a:r>
            <a:r>
              <a:rPr lang="en-US" sz="4100" dirty="0" smtClean="0">
                <a:solidFill>
                  <a:srgbClr val="FFFFFF"/>
                </a:solidFill>
                <a:latin typeface="Raleway"/>
              </a:rPr>
              <a:t>21 January 2025</a:t>
            </a:r>
            <a:endParaRPr lang="en-US" sz="4100" dirty="0">
              <a:solidFill>
                <a:srgbClr val="FFFFFF"/>
              </a:solidFill>
              <a:latin typeface="Raleway"/>
            </a:endParaRPr>
          </a:p>
          <a:p>
            <a:pPr marL="0" lvl="0" indent="0" algn="l">
              <a:lnSpc>
                <a:spcPts val="7134"/>
              </a:lnSpc>
            </a:pPr>
            <a:r>
              <a:rPr lang="en-US" sz="4100" dirty="0">
                <a:solidFill>
                  <a:srgbClr val="FFFFFF"/>
                </a:solidFill>
                <a:latin typeface="Raleway Bold"/>
              </a:rPr>
              <a:t>MRCOG Part 2 exam:</a:t>
            </a:r>
            <a:r>
              <a:rPr lang="en-US" sz="4100" dirty="0">
                <a:solidFill>
                  <a:srgbClr val="FFFFFF"/>
                </a:solidFill>
                <a:latin typeface="Raleway"/>
              </a:rPr>
              <a:t> Wednesday </a:t>
            </a:r>
            <a:r>
              <a:rPr lang="en-US" sz="4100" dirty="0" smtClean="0">
                <a:solidFill>
                  <a:srgbClr val="FFFFFF"/>
                </a:solidFill>
                <a:latin typeface="Raleway"/>
              </a:rPr>
              <a:t>22 January 2025</a:t>
            </a:r>
            <a:endParaRPr lang="en-US" sz="4100" dirty="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441" r="-822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9362015" cy="1648117"/>
            <a:chOff x="0" y="0"/>
            <a:chExt cx="3434794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34794" cy="604671"/>
            </a:xfrm>
            <a:custGeom>
              <a:avLst/>
              <a:gdLst/>
              <a:ahLst/>
              <a:cxnLst/>
              <a:rect l="l" t="t" r="r" b="b"/>
              <a:pathLst>
                <a:path w="3434794" h="604671">
                  <a:moveTo>
                    <a:pt x="0" y="0"/>
                  </a:moveTo>
                  <a:lnTo>
                    <a:pt x="3434794" y="0"/>
                  </a:lnTo>
                  <a:lnTo>
                    <a:pt x="3434794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010984" y="2308286"/>
            <a:ext cx="983199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GOLD STANDARD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198128"/>
            <a:ext cx="9729129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MRCOG is internationally recognised as the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gold standard qualification in O&amp;G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278" r="-35278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GLOBAL REACH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235657"/>
            <a:ext cx="976028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MRCOG qualification will open up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opportunities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for your career development </a:t>
            </a:r>
          </a:p>
          <a:p>
            <a:pPr algn="l">
              <a:lnSpc>
                <a:spcPts val="7700"/>
              </a:lnSpc>
              <a:spcBef>
                <a:spcPct val="0"/>
              </a:spcBef>
            </a:pPr>
            <a:endParaRPr lang="en-US" sz="550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761" r="-3590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RECOGNITION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234958"/>
            <a:ext cx="986141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FFFFFF"/>
                </a:solidFill>
                <a:latin typeface="Raleway"/>
              </a:rPr>
              <a:t>Be recognised as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expert in women’s healthcare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</a:t>
            </a:r>
          </a:p>
          <a:p>
            <a:pPr algn="l">
              <a:lnSpc>
                <a:spcPts val="7700"/>
              </a:lnSpc>
              <a:spcBef>
                <a:spcPct val="0"/>
              </a:spcBef>
            </a:pPr>
            <a:endParaRPr lang="en-US" sz="5500">
              <a:solidFill>
                <a:srgbClr val="FFFFFF"/>
              </a:solidFill>
              <a:latin typeface="Raleway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4562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0" y="0"/>
                </a:lnTo>
                <a:lnTo>
                  <a:pt x="8192940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729" r="-9934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TRUSTED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171920"/>
            <a:ext cx="9826348" cy="387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Your qualification demonstrates to your patients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 your commitment to the highest standards of care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2600" y="1132818"/>
            <a:ext cx="8192940" cy="9321594"/>
          </a:xfrm>
          <a:custGeom>
            <a:avLst/>
            <a:gdLst/>
            <a:ahLst/>
            <a:cxnLst/>
            <a:rect l="l" t="t" r="r" b="b"/>
            <a:pathLst>
              <a:path w="8192940" h="9321594">
                <a:moveTo>
                  <a:pt x="0" y="0"/>
                </a:moveTo>
                <a:lnTo>
                  <a:pt x="8192941" y="0"/>
                </a:lnTo>
                <a:lnTo>
                  <a:pt x="8192941" y="9321594"/>
                </a:lnTo>
                <a:lnTo>
                  <a:pt x="0" y="932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893" r="-3576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723594" y="2130340"/>
            <a:ext cx="8567107" cy="1648117"/>
            <a:chOff x="0" y="0"/>
            <a:chExt cx="3143153" cy="6046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43153" cy="604671"/>
            </a:xfrm>
            <a:custGeom>
              <a:avLst/>
              <a:gdLst/>
              <a:ahLst/>
              <a:cxnLst/>
              <a:rect l="l" t="t" r="r" b="b"/>
              <a:pathLst>
                <a:path w="3143153" h="604671">
                  <a:moveTo>
                    <a:pt x="0" y="0"/>
                  </a:moveTo>
                  <a:lnTo>
                    <a:pt x="3143153" y="0"/>
                  </a:lnTo>
                  <a:lnTo>
                    <a:pt x="314315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880F4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58945" y="2130340"/>
            <a:ext cx="274269" cy="1648117"/>
            <a:chOff x="0" y="0"/>
            <a:chExt cx="335966" cy="20188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56198" y="2308286"/>
            <a:ext cx="8101899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Ubuntu Bold"/>
              </a:rPr>
              <a:t>COMMUNITY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58945" y="4308618"/>
            <a:ext cx="10060145" cy="484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You will be joining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global network of 16,000+ O&amp;G doctors making meaningful change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to the lives of women and girls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FIVE REVISION TOP TIPS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How to l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ook after your wellbeing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whilst preparing for your exam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To stay focused,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keep your study materials organised and in one place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STAY ORGANISED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Take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regular breaks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during your studies to avoid burnout and maintain focus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TAKE BREAKS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Lack of sleep can affect your concentration and memory,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make sure you get enough sleep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in the build up to your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47"/>
            <a:ext cx="1262537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GET PLENTY OF REST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Drink plenty of water and eat healthy, balanced meals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to keep your brain functioning at its best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HYDRATE AND EAT HEALTHILY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START YOUR MRCOG JOURNEY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4319375" cy="19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FFFF"/>
                </a:solidFill>
                <a:latin typeface="Raleway"/>
              </a:rPr>
              <a:t>Registration for the </a:t>
            </a: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January 2025 MRCOG </a:t>
            </a:r>
            <a:r>
              <a:rPr lang="en-US" sz="5500" dirty="0">
                <a:solidFill>
                  <a:srgbClr val="FFFFFF"/>
                </a:solidFill>
                <a:latin typeface="Raleway"/>
              </a:rPr>
              <a:t>exams opens on </a:t>
            </a:r>
            <a:r>
              <a:rPr lang="en-US" sz="5500" dirty="0">
                <a:solidFill>
                  <a:srgbClr val="FFFFFF"/>
                </a:solidFill>
                <a:latin typeface="Raleway Bold"/>
              </a:rPr>
              <a:t>Tuesday </a:t>
            </a:r>
            <a:r>
              <a:rPr lang="en-US" sz="5500" dirty="0" smtClean="0">
                <a:solidFill>
                  <a:srgbClr val="FFFFFF"/>
                </a:solidFill>
                <a:latin typeface="Raleway Bold"/>
              </a:rPr>
              <a:t>29</a:t>
            </a:r>
            <a:r>
              <a:rPr lang="en-US" sz="5500" dirty="0" smtClean="0">
                <a:solidFill>
                  <a:srgbClr val="FFFFFF"/>
                </a:solidFill>
                <a:latin typeface="Raleway Bold"/>
              </a:rPr>
              <a:t> October 2024</a:t>
            </a:r>
            <a:endParaRPr lang="en-US" sz="5500" dirty="0">
              <a:solidFill>
                <a:srgbClr val="FFFFFF"/>
              </a:solidFill>
              <a:latin typeface="Raleway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Remember that you've prepared well and that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you're capable of passing the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STAY CALM AND CONFIDENT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95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Top tips to enhance your learning experience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FIVE REVISION TOP TIPS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Don't wait until the last minute 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to start studying for your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START EARLY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Create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study schedule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that includes all the topics you need to cover and the amount of time you plan to spend on each 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MAKE A STUDY PLAN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To help you stay focused, keep your study materials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organised and in one place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STAY ORGANISED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19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 Bold"/>
              </a:rPr>
              <a:t>Take regular breaks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during your study sessions to avoid burnout and maintain your focus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TAKE BREAKS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Lack of sleep can affect your concentration and memory so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make sure you get enough sleep the night before the exam</a:t>
            </a:r>
          </a:p>
        </p:txBody>
      </p:sp>
      <p:grpSp>
        <p:nvGrpSpPr>
          <p:cNvPr id="7" name="Group 7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3" name="Freeform 13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65558" y="2841988"/>
            <a:ext cx="12625371" cy="113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4"/>
              </a:lnSpc>
            </a:pPr>
            <a:r>
              <a:rPr lang="en-US" sz="6503">
                <a:solidFill>
                  <a:srgbClr val="991258"/>
                </a:solidFill>
                <a:latin typeface="Ubuntu Bold"/>
              </a:rPr>
              <a:t>GET ENOUGH REST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8" name="Freeform 8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029727" y="4715578"/>
            <a:ext cx="11814985" cy="1160897"/>
            <a:chOff x="0" y="0"/>
            <a:chExt cx="3272231" cy="3215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2231" cy="321517"/>
            </a:xfrm>
            <a:custGeom>
              <a:avLst/>
              <a:gdLst/>
              <a:ahLst/>
              <a:cxnLst/>
              <a:rect l="l" t="t" r="r" b="b"/>
              <a:pathLst>
                <a:path w="3272231" h="321517">
                  <a:moveTo>
                    <a:pt x="0" y="0"/>
                  </a:moveTo>
                  <a:lnTo>
                    <a:pt x="3272231" y="0"/>
                  </a:lnTo>
                  <a:lnTo>
                    <a:pt x="3272231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2231" cy="359617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49008" y="4715578"/>
            <a:ext cx="1295704" cy="1160897"/>
            <a:chOff x="0" y="0"/>
            <a:chExt cx="358853" cy="3215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8853" cy="321517"/>
            </a:xfrm>
            <a:custGeom>
              <a:avLst/>
              <a:gdLst/>
              <a:ahLst/>
              <a:cxnLst/>
              <a:rect l="l" t="t" r="r" b="b"/>
              <a:pathLst>
                <a:path w="358853" h="321517">
                  <a:moveTo>
                    <a:pt x="0" y="0"/>
                  </a:moveTo>
                  <a:lnTo>
                    <a:pt x="358853" y="0"/>
                  </a:lnTo>
                  <a:lnTo>
                    <a:pt x="358853" y="321517"/>
                  </a:lnTo>
                  <a:lnTo>
                    <a:pt x="0" y="321517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58853" cy="359617"/>
            </a:xfrm>
            <a:prstGeom prst="rect">
              <a:avLst/>
            </a:prstGeom>
          </p:spPr>
          <p:txBody>
            <a:bodyPr lIns="27013" tIns="27013" rIns="27013" bIns="27013" rtlCol="0" anchor="ctr"/>
            <a:lstStyle/>
            <a:p>
              <a:pPr algn="ctr">
                <a:lnSpc>
                  <a:spcPts val="127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86926" y="4886092"/>
            <a:ext cx="819868" cy="819868"/>
          </a:xfrm>
          <a:custGeom>
            <a:avLst/>
            <a:gdLst/>
            <a:ahLst/>
            <a:cxnLst/>
            <a:rect l="l" t="t" r="r" b="b"/>
            <a:pathLst>
              <a:path w="819868" h="819868">
                <a:moveTo>
                  <a:pt x="0" y="0"/>
                </a:moveTo>
                <a:lnTo>
                  <a:pt x="819868" y="0"/>
                </a:lnTo>
                <a:lnTo>
                  <a:pt x="819868" y="819868"/>
                </a:lnTo>
                <a:lnTo>
                  <a:pt x="0" y="819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256366" y="4875760"/>
            <a:ext cx="10143073" cy="75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71"/>
              </a:lnSpc>
            </a:pPr>
            <a:r>
              <a:rPr lang="en-US" sz="4408">
                <a:solidFill>
                  <a:srgbClr val="112D67"/>
                </a:solidFill>
                <a:latin typeface="Raleway"/>
              </a:rPr>
              <a:t>Find out more at </a:t>
            </a:r>
            <a:r>
              <a:rPr lang="en-US" sz="4408">
                <a:solidFill>
                  <a:srgbClr val="991258"/>
                </a:solidFill>
                <a:latin typeface="Raleway Bold"/>
              </a:rPr>
              <a:t>rcog.org.uk/MRCOG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REGISTRATION NOW OPEN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FFFF"/>
                </a:solidFill>
                <a:latin typeface="Raleway"/>
              </a:rPr>
              <a:t>Registration for the </a:t>
            </a: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January 2025 MRCOG </a:t>
            </a:r>
            <a:r>
              <a:rPr lang="en-US" sz="5500" dirty="0">
                <a:solidFill>
                  <a:srgbClr val="FFFFFF"/>
                </a:solidFill>
                <a:latin typeface="Raleway"/>
              </a:rPr>
              <a:t>exams is </a:t>
            </a:r>
            <a:r>
              <a:rPr lang="en-US" sz="5500" dirty="0">
                <a:solidFill>
                  <a:srgbClr val="FFFFFF"/>
                </a:solidFill>
                <a:latin typeface="Raleway Bold"/>
              </a:rPr>
              <a:t>now open</a:t>
            </a:r>
            <a:r>
              <a:rPr lang="en-US" sz="5500" dirty="0">
                <a:solidFill>
                  <a:srgbClr val="FFFFFF"/>
                </a:solidFill>
                <a:latin typeface="Raleway"/>
              </a:rPr>
              <a:t>. Bookings are allocated on a first come first saved basis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IMPORTANT DEADLINE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19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FFFF"/>
                </a:solidFill>
                <a:latin typeface="Raleway"/>
              </a:rPr>
              <a:t>Candidates for the </a:t>
            </a: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January 2025 MRCOG </a:t>
            </a:r>
            <a:r>
              <a:rPr lang="en-US" sz="5500" dirty="0">
                <a:solidFill>
                  <a:srgbClr val="FFFFFF"/>
                </a:solidFill>
                <a:latin typeface="Raleway"/>
              </a:rPr>
              <a:t>exams must register by </a:t>
            </a:r>
            <a:r>
              <a:rPr lang="en-US" sz="5500" dirty="0" smtClean="0">
                <a:solidFill>
                  <a:srgbClr val="FFFFFF"/>
                </a:solidFill>
                <a:latin typeface="Raleway Bold"/>
              </a:rPr>
              <a:t>Tuesday 17 December 2024</a:t>
            </a:r>
            <a:endParaRPr lang="en-US" sz="5500" dirty="0">
              <a:solidFill>
                <a:srgbClr val="FFFFFF"/>
              </a:solidFill>
              <a:latin typeface="Raleway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OFFICIAL REVISION BUNDLE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The official MRCOG revision bundle provides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cost-effective and flexible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approach to your learning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13132937" cy="1648117"/>
            <a:chOff x="0" y="0"/>
            <a:chExt cx="4818293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8293" cy="604671"/>
            </a:xfrm>
            <a:custGeom>
              <a:avLst/>
              <a:gdLst/>
              <a:ahLst/>
              <a:cxnLst/>
              <a:rect l="l" t="t" r="r" b="b"/>
              <a:pathLst>
                <a:path w="4818293" h="604671">
                  <a:moveTo>
                    <a:pt x="0" y="0"/>
                  </a:moveTo>
                  <a:lnTo>
                    <a:pt x="4818293" y="0"/>
                  </a:lnTo>
                  <a:lnTo>
                    <a:pt x="4818293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39667"/>
            <a:ext cx="13416401" cy="1130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3"/>
              </a:lnSpc>
            </a:pPr>
            <a:r>
              <a:rPr lang="en-US" sz="6495">
                <a:solidFill>
                  <a:srgbClr val="991258"/>
                </a:solidFill>
                <a:latin typeface="Ubuntu Bold"/>
              </a:rPr>
              <a:t>BECOME AN RCOG ASSOCIATE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58021"/>
            <a:ext cx="15593565" cy="289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Raleway"/>
              </a:rPr>
              <a:t>Unlock access to a </a:t>
            </a:r>
            <a:r>
              <a:rPr lang="en-US" sz="5500">
                <a:solidFill>
                  <a:srgbClr val="FFFFFF"/>
                </a:solidFill>
                <a:latin typeface="Raleway Bold"/>
              </a:rPr>
              <a:t>comprehensive range of revision resources</a:t>
            </a:r>
            <a:r>
              <a:rPr lang="en-US" sz="5500">
                <a:solidFill>
                  <a:srgbClr val="FFFFFF"/>
                </a:solidFill>
                <a:latin typeface="Raleway"/>
              </a:rPr>
              <a:t> designed to support you throughout your MRCOG journey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76845"/>
            <a:ext cx="18288000" cy="9310155"/>
          </a:xfrm>
          <a:custGeom>
            <a:avLst/>
            <a:gdLst/>
            <a:ahLst/>
            <a:cxnLst/>
            <a:rect l="l" t="t" r="r" b="b"/>
            <a:pathLst>
              <a:path w="18288000" h="9310155">
                <a:moveTo>
                  <a:pt x="0" y="0"/>
                </a:moveTo>
                <a:lnTo>
                  <a:pt x="18288000" y="0"/>
                </a:lnTo>
                <a:lnTo>
                  <a:pt x="18288000" y="9310155"/>
                </a:lnTo>
                <a:lnTo>
                  <a:pt x="0" y="9310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8" t="-15650" b="-15650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036984" cy="214717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4238" y="8400681"/>
            <a:ext cx="7395362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4-6 December 2024</a:t>
            </a:r>
            <a:r>
              <a:rPr lang="en-US" sz="5500" dirty="0" smtClean="0">
                <a:solidFill>
                  <a:srgbClr val="FFFFFF"/>
                </a:solidFill>
                <a:latin typeface="Raleway"/>
              </a:rPr>
              <a:t> </a:t>
            </a:r>
            <a:endParaRPr lang="en-US" sz="55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4238" y="5864491"/>
            <a:ext cx="7782474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1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32818"/>
            <a:ext cx="20381974" cy="9315379"/>
          </a:xfrm>
          <a:custGeom>
            <a:avLst/>
            <a:gdLst/>
            <a:ahLst/>
            <a:cxnLst/>
            <a:rect l="l" t="t" r="r" b="b"/>
            <a:pathLst>
              <a:path w="20381974" h="9315379">
                <a:moveTo>
                  <a:pt x="0" y="0"/>
                </a:moveTo>
                <a:lnTo>
                  <a:pt x="20381974" y="0"/>
                </a:lnTo>
                <a:lnTo>
                  <a:pt x="20381974" y="9315379"/>
                </a:lnTo>
                <a:lnTo>
                  <a:pt x="0" y="9315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496" b="-35369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9" name="Freeform 9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43921" y="5143500"/>
            <a:ext cx="9033030" cy="4761815"/>
            <a:chOff x="0" y="0"/>
            <a:chExt cx="4036984" cy="2128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36983" cy="2128120"/>
            </a:xfrm>
            <a:custGeom>
              <a:avLst/>
              <a:gdLst/>
              <a:ahLst/>
              <a:cxnLst/>
              <a:rect l="l" t="t" r="r" b="b"/>
              <a:pathLst>
                <a:path w="4036983" h="2128120">
                  <a:moveTo>
                    <a:pt x="0" y="0"/>
                  </a:moveTo>
                  <a:lnTo>
                    <a:pt x="4036983" y="0"/>
                  </a:lnTo>
                  <a:lnTo>
                    <a:pt x="4036983" y="2128120"/>
                  </a:lnTo>
                  <a:lnTo>
                    <a:pt x="0" y="2128120"/>
                  </a:lnTo>
                  <a:close/>
                </a:path>
              </a:pathLst>
            </a:custGeom>
            <a:solidFill>
              <a:srgbClr val="0017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036984" cy="2147170"/>
            </a:xfrm>
            <a:prstGeom prst="rect">
              <a:avLst/>
            </a:prstGeom>
          </p:spPr>
          <p:txBody>
            <a:bodyPr lIns="15233" tIns="15233" rIns="15233" bIns="15233" rtlCol="0" anchor="ctr"/>
            <a:lstStyle/>
            <a:p>
              <a:pPr algn="ctr">
                <a:lnSpc>
                  <a:spcPts val="797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6091" y="8452547"/>
            <a:ext cx="9082907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 dirty="0" smtClean="0">
                <a:solidFill>
                  <a:srgbClr val="FFFFFF"/>
                </a:solidFill>
                <a:latin typeface="Raleway"/>
              </a:rPr>
              <a:t>23-24 November 2024</a:t>
            </a:r>
            <a:endParaRPr lang="en-US" sz="5499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6092" y="5726317"/>
            <a:ext cx="7869261" cy="2660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5"/>
              </a:lnSpc>
            </a:pPr>
            <a:r>
              <a:rPr lang="en-US" sz="6500">
                <a:solidFill>
                  <a:srgbClr val="FFFFFF"/>
                </a:solidFill>
                <a:latin typeface="Raleway Bold"/>
              </a:rPr>
              <a:t>Official MRCOG Part 2 Online Revision Course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1775" y="2664001"/>
            <a:ext cx="6776186" cy="1648117"/>
            <a:chOff x="0" y="0"/>
            <a:chExt cx="2486089" cy="6046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86089" cy="604671"/>
            </a:xfrm>
            <a:custGeom>
              <a:avLst/>
              <a:gdLst/>
              <a:ahLst/>
              <a:cxnLst/>
              <a:rect l="l" t="t" r="r" b="b"/>
              <a:pathLst>
                <a:path w="2486089" h="604671">
                  <a:moveTo>
                    <a:pt x="0" y="0"/>
                  </a:moveTo>
                  <a:lnTo>
                    <a:pt x="2486089" y="0"/>
                  </a:lnTo>
                  <a:lnTo>
                    <a:pt x="2486089" y="604671"/>
                  </a:lnTo>
                  <a:lnTo>
                    <a:pt x="0" y="60467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34688" y="2664001"/>
            <a:ext cx="274269" cy="1648117"/>
            <a:chOff x="0" y="0"/>
            <a:chExt cx="335966" cy="20188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966" cy="2018858"/>
            </a:xfrm>
            <a:custGeom>
              <a:avLst/>
              <a:gdLst/>
              <a:ahLst/>
              <a:cxnLst/>
              <a:rect l="l" t="t" r="r" b="b"/>
              <a:pathLst>
                <a:path w="335966" h="2018858">
                  <a:moveTo>
                    <a:pt x="0" y="0"/>
                  </a:moveTo>
                  <a:lnTo>
                    <a:pt x="335966" y="0"/>
                  </a:lnTo>
                  <a:lnTo>
                    <a:pt x="335966" y="2018858"/>
                  </a:lnTo>
                  <a:lnTo>
                    <a:pt x="0" y="2018858"/>
                  </a:lnTo>
                  <a:close/>
                </a:path>
              </a:pathLst>
            </a:custGeom>
            <a:solidFill>
              <a:srgbClr val="99125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56576" y="2841947"/>
            <a:ext cx="1341640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991258"/>
                </a:solidFill>
                <a:latin typeface="Ubuntu Bold"/>
              </a:rPr>
              <a:t>FIVE REASONS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4688" y="4867546"/>
            <a:ext cx="11563908" cy="94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Raleway Bold"/>
              </a:rPr>
              <a:t>To take the MRCOG exam</a:t>
            </a:r>
          </a:p>
        </p:txBody>
      </p:sp>
      <p:grpSp>
        <p:nvGrpSpPr>
          <p:cNvPr id="8" name="Group 8"/>
          <p:cNvGrpSpPr/>
          <p:nvPr/>
        </p:nvGrpSpPr>
        <p:grpSpPr>
          <a:xfrm rot="-158795">
            <a:off x="-696555" y="9302716"/>
            <a:ext cx="20395515" cy="2053493"/>
            <a:chOff x="0" y="0"/>
            <a:chExt cx="10962568" cy="1103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62568" cy="1103750"/>
            </a:xfrm>
            <a:custGeom>
              <a:avLst/>
              <a:gdLst/>
              <a:ahLst/>
              <a:cxnLst/>
              <a:rect l="l" t="t" r="r" b="b"/>
              <a:pathLst>
                <a:path w="10962568" h="1103750">
                  <a:moveTo>
                    <a:pt x="0" y="0"/>
                  </a:moveTo>
                  <a:lnTo>
                    <a:pt x="10962568" y="0"/>
                  </a:lnTo>
                  <a:lnTo>
                    <a:pt x="10962568" y="1103750"/>
                  </a:lnTo>
                  <a:lnTo>
                    <a:pt x="0" y="1103750"/>
                  </a:lnTo>
                  <a:close/>
                </a:path>
              </a:pathLst>
            </a:custGeom>
            <a:solidFill>
              <a:srgbClr val="880F4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962568" cy="1151375"/>
            </a:xfrm>
            <a:prstGeom prst="rect">
              <a:avLst/>
            </a:prstGeom>
          </p:spPr>
          <p:txBody>
            <a:bodyPr lIns="24892" tIns="24892" rIns="24892" bIns="24892" rtlCol="0" anchor="ctr"/>
            <a:lstStyle/>
            <a:p>
              <a:pPr algn="ctr">
                <a:lnSpc>
                  <a:spcPts val="130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44712" y="8372950"/>
            <a:ext cx="2200258" cy="1166137"/>
          </a:xfrm>
          <a:custGeom>
            <a:avLst/>
            <a:gdLst/>
            <a:ahLst/>
            <a:cxnLst/>
            <a:rect l="l" t="t" r="r" b="b"/>
            <a:pathLst>
              <a:path w="2200258" h="1166137">
                <a:moveTo>
                  <a:pt x="0" y="0"/>
                </a:moveTo>
                <a:lnTo>
                  <a:pt x="2200258" y="0"/>
                </a:lnTo>
                <a:lnTo>
                  <a:pt x="2200258" y="1166137"/>
                </a:lnTo>
                <a:lnTo>
                  <a:pt x="0" y="116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146003" y="8006722"/>
            <a:ext cx="3582250" cy="1898593"/>
          </a:xfrm>
          <a:custGeom>
            <a:avLst/>
            <a:gdLst/>
            <a:ahLst/>
            <a:cxnLst/>
            <a:rect l="l" t="t" r="r" b="b"/>
            <a:pathLst>
              <a:path w="3582250" h="1898593">
                <a:moveTo>
                  <a:pt x="0" y="0"/>
                </a:moveTo>
                <a:lnTo>
                  <a:pt x="3582250" y="0"/>
                </a:lnTo>
                <a:lnTo>
                  <a:pt x="3582250" y="1898593"/>
                </a:lnTo>
                <a:lnTo>
                  <a:pt x="0" y="189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rot="10712985">
            <a:off x="-981213" y="-308045"/>
            <a:ext cx="19627937" cy="1819082"/>
          </a:xfrm>
          <a:prstGeom prst="rect">
            <a:avLst/>
          </a:prstGeom>
          <a:solidFill>
            <a:srgbClr val="880F4E"/>
          </a:solidFill>
        </p:spPr>
      </p:sp>
      <p:sp>
        <p:nvSpPr>
          <p:cNvPr id="14" name="Freeform 14"/>
          <p:cNvSpPr/>
          <p:nvPr/>
        </p:nvSpPr>
        <p:spPr>
          <a:xfrm>
            <a:off x="15372977" y="185971"/>
            <a:ext cx="2710553" cy="946846"/>
          </a:xfrm>
          <a:custGeom>
            <a:avLst/>
            <a:gdLst/>
            <a:ahLst/>
            <a:cxnLst/>
            <a:rect l="l" t="t" r="r" b="b"/>
            <a:pathLst>
              <a:path w="2710553" h="946846">
                <a:moveTo>
                  <a:pt x="0" y="0"/>
                </a:moveTo>
                <a:lnTo>
                  <a:pt x="2710553" y="0"/>
                </a:lnTo>
                <a:lnTo>
                  <a:pt x="2710553" y="946847"/>
                </a:lnTo>
                <a:lnTo>
                  <a:pt x="0" y="94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458</Words>
  <Application>Microsoft Office PowerPoint</Application>
  <PresentationFormat>Custom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Ubuntu Bold</vt:lpstr>
      <vt:lpstr>Arial</vt:lpstr>
      <vt:lpstr>Raleway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TOOLKIT: PRESENTATION JULY 2024</dc:title>
  <dc:creator>Jasmine Taylor</dc:creator>
  <cp:lastModifiedBy>Jasmine Taylor</cp:lastModifiedBy>
  <cp:revision>3</cp:revision>
  <dcterms:created xsi:type="dcterms:W3CDTF">2006-08-16T00:00:00Z</dcterms:created>
  <dcterms:modified xsi:type="dcterms:W3CDTF">2024-08-16T10:41:43Z</dcterms:modified>
  <dc:identifier>DAFtwUs8RGw</dc:identifier>
</cp:coreProperties>
</file>